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42" r:id="rId5"/>
    <p:sldId id="359" r:id="rId6"/>
    <p:sldId id="376" r:id="rId7"/>
    <p:sldId id="382" r:id="rId8"/>
    <p:sldId id="383" r:id="rId9"/>
    <p:sldId id="384" r:id="rId10"/>
    <p:sldId id="385" r:id="rId11"/>
    <p:sldId id="386" r:id="rId12"/>
    <p:sldId id="387" r:id="rId13"/>
    <p:sldId id="377" r:id="rId14"/>
    <p:sldId id="390" r:id="rId15"/>
    <p:sldId id="3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959" autoAdjust="0"/>
  </p:normalViewPr>
  <p:slideViewPr>
    <p:cSldViewPr snapToGrid="0" snapToObjects="1" showGuides="1">
      <p:cViewPr varScale="1">
        <p:scale>
          <a:sx n="53" d="100"/>
          <a:sy n="53" d="100"/>
        </p:scale>
        <p:origin x="274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4/4/2025</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4/4/2025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serving as an energy source or a membrane component, every lipid class has a unique biological role. These include but are not limited to the trafficking of cellular constituents, the regulation of the</a:t>
            </a:r>
          </a:p>
          <a:p>
            <a:r>
              <a:rPr lang="en-US" dirty="0"/>
              <a:t>activities of membrane proteins and signaling, and playing a role in the immune system. </a:t>
            </a:r>
          </a:p>
          <a:p>
            <a:endParaRPr lang="en-US" dirty="0"/>
          </a:p>
          <a:p>
            <a:r>
              <a:rPr lang="en-US" dirty="0"/>
              <a:t>In cell membranes, their purpose is to control the transport of materials such as signaling molecules, provide a barrier against molecules when they are unneeded, and regulate membrane permeability and fluidity. </a:t>
            </a:r>
          </a:p>
          <a:p>
            <a:endParaRPr lang="en-US" dirty="0"/>
          </a:p>
          <a:p>
            <a:r>
              <a:rPr lang="en-US" dirty="0"/>
              <a:t>Controlling how what goes through and how much goes through the membrane is crucial for cell survival. Controlling the environment inside the cell against the outside is key for retaining desired materials and keeping undesired materials out. Fluidity on the cell determines a how similar the concentration gradient in the cell is to the outside. Lowering the fluidity would bar against an unfavorable concentration shift and increasing fluidity would welcome a favorable concentration shift. How fluidity is controlled can go beyond just saturated or unsaturated lipids but also by adjusting the type of lipids present and the length of a lipids in the membrane.</a:t>
            </a:r>
          </a:p>
          <a:p>
            <a:endParaRPr lang="en-US" dirty="0"/>
          </a:p>
          <a:p>
            <a:r>
              <a:rPr lang="en-US" dirty="0"/>
              <a:t>Membrane lipids are composed of a hydrophilic headgroup and two hydrophobic fatty acid tails. These form a bilayer with the hydrophilic groups facing outwards and hydrophobic tails facing inwards.  The length of the fatty acid tails depends on the amount of carbon atoms in the tail and can be differentiated by the amount. For example, a C-14 fatty acid tail would have 14 carbon atoms in the tail.</a:t>
            </a:r>
          </a:p>
          <a:p>
            <a:endParaRPr lang="en-US" dirty="0"/>
          </a:p>
          <a:p>
            <a:r>
              <a:rPr lang="en-US" dirty="0"/>
              <a:t>One method that cells have of controlling their membrane fluidity is adjusting the spacing of the lipids in the membrane by altering the fatting acid saturation. A saturated lipid’s fatty acid tails are straight allowing for tighter packing. An unsaturated lipid has at least one bent fatty acid tail with a lipid having multiple bent tails or multiple bends in a tail referred to as polyunsaturated. This bending increases the spacing between lipids and a high amount of unsaturation in a cell membrane increases the membrane’s fluidity.</a:t>
            </a:r>
          </a:p>
          <a:p>
            <a:endParaRPr lang="en-US" dirty="0"/>
          </a:p>
          <a:p>
            <a:r>
              <a:rPr lang="en-US" dirty="0"/>
              <a:t>Understanding lipid function helps us understand how microbes survive. These means that for bacterial infections we have a better shot at ending the infection once we understand how the bacteria causing the infection uses its lipids membrane to survive. There are also a variety of human diseases that are linked to lipid membrane dysfunction. Understanding lipid membranes would help us understand what is going wrong and how to fix the dysfunction. Targeted therapies, efficient drug delivery, and disease prevention are important goals that a better understanding of lipid membranes would contribute towards. Lipids also act as potential biosignatures. Lipid hydrocarbon backbones becoming microfossils not only can give us a window into the past of our world and its environmental change but have the potential to give us windows into the past of other worlds should they be discovered there</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Computational modeling of phospholipid bilayers can act as a useful supplement to lipid lab work. Knowing how lipids act in computer simulations can inform how experiments should be set up to most accurately replicate environmental conditions. Knowing how to more accurately set up experiments can lead to more standardized experimental procedure increasing replicability of lab work. Computer experiments can do this be being help to help discern errors in experiments and fixing those errors. </a:t>
            </a:r>
          </a:p>
          <a:p>
            <a:endParaRPr lang="en-US" dirty="0"/>
          </a:p>
          <a:p>
            <a:r>
              <a:rPr lang="en-US" dirty="0"/>
              <a:t>CHARMM-GUI is a molecular dynamics input generator used here to build the membrane bilayer for the simulation but with a far greater capacity for input generation. </a:t>
            </a:r>
            <a:r>
              <a:rPr lang="en-US" dirty="0" err="1"/>
              <a:t>Gromacs</a:t>
            </a:r>
            <a:r>
              <a:rPr lang="en-US" dirty="0"/>
              <a:t>-md is the simulation software used to simulate the membrane bilayer. The computational resources for the experiment were provided by the ASU Sol Supercomputer improving the runtime of each simulation.</a:t>
            </a:r>
          </a:p>
          <a:p>
            <a:endParaRPr lang="en-US" dirty="0"/>
          </a:p>
          <a:p>
            <a:r>
              <a:rPr lang="en-US" dirty="0"/>
              <a:t>In order to ground truth computational modelling guide, a molecular dynamics simulation replicating Chanel’s laboratory experiment. C-14 and C-18 lipids were generated in </a:t>
            </a:r>
            <a:r>
              <a:rPr lang="en-US" dirty="0" err="1"/>
              <a:t>charmm-gui</a:t>
            </a:r>
            <a:r>
              <a:rPr lang="en-US" dirty="0"/>
              <a:t> and then simulated in </a:t>
            </a:r>
            <a:r>
              <a:rPr lang="en-US" dirty="0" err="1"/>
              <a:t>gromacs</a:t>
            </a:r>
            <a:r>
              <a:rPr lang="en-US" dirty="0"/>
              <a:t> at 10 degrees Celsius and 30 degrees Celsius with the former temperature representing night time average temperature and the latter temperature representing daytime average temperature. The size of these simulations were relatively small at only 27/28 lipids in the top leaflet of the bilayer and 27/28 in the bottom leaflet. The end goal of this experiment would be to supply information to strike a balance between a static and shaking incubation methods. More experiments would need to be run in order to properly determine that balance.</a:t>
            </a:r>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249302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20807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CA79E-3710-DE7B-9419-50CEA7DD5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9E1B5-801E-FF85-FE43-D6FF3EAA5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D6FB0-02C3-D718-94EF-AE4F7195B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4F7A9-CBBA-98DE-7649-EAF58AF447B3}"/>
              </a:ext>
            </a:extLst>
          </p:cNvPr>
          <p:cNvSpPr>
            <a:spLocks noGrp="1"/>
          </p:cNvSpPr>
          <p:nvPr>
            <p:ph type="sldNum" sz="quarter" idx="5"/>
          </p:nvPr>
        </p:nvSpPr>
        <p:spPr/>
        <p:txBody>
          <a:bodyPr/>
          <a:lstStyle/>
          <a:p>
            <a:fld id="{DEF75CB5-5666-5049-9AE0-38EFD385C21E}" type="slidenum">
              <a:rPr lang="en-US" smtClean="0"/>
              <a:t>8</a:t>
            </a:fld>
            <a:endParaRPr lang="en-US" dirty="0"/>
          </a:p>
        </p:txBody>
      </p:sp>
    </p:spTree>
    <p:extLst>
      <p:ext uri="{BB962C8B-B14F-4D97-AF65-F5344CB8AC3E}">
        <p14:creationId xmlns:p14="http://schemas.microsoft.com/office/powerpoint/2010/main" val="108366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9</a:t>
            </a:fld>
            <a:endParaRPr lang="en-US" dirty="0"/>
          </a:p>
        </p:txBody>
      </p:sp>
    </p:spTree>
    <p:extLst>
      <p:ext uri="{BB962C8B-B14F-4D97-AF65-F5344CB8AC3E}">
        <p14:creationId xmlns:p14="http://schemas.microsoft.com/office/powerpoint/2010/main" val="314207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C-14 performed better in the RMSD graphs and Gyration Graphs</a:t>
            </a:r>
          </a:p>
          <a:p>
            <a:pPr marL="285750" indent="-285750">
              <a:buFont typeface="Arial" panose="020B0604020202020204" pitchFamily="34" charset="0"/>
              <a:buChar char="•"/>
            </a:pPr>
            <a:r>
              <a:rPr lang="en-US" dirty="0">
                <a:solidFill>
                  <a:schemeClr val="bg1"/>
                </a:solidFill>
              </a:rPr>
              <a:t>RMSD graphs for the C-14 lipid had a lower average at stabilization of between 4.5 nm to 5 nm compared to the RMSD graph for the C-18 lipid at an average of about 5.5 nm.</a:t>
            </a:r>
          </a:p>
          <a:p>
            <a:pPr marL="285750" indent="-285750">
              <a:buFont typeface="Arial" panose="020B0604020202020204" pitchFamily="34" charset="0"/>
              <a:buChar char="•"/>
            </a:pPr>
            <a:r>
              <a:rPr lang="en-US" dirty="0">
                <a:solidFill>
                  <a:schemeClr val="bg1"/>
                </a:solidFill>
              </a:rPr>
              <a:t>Radius of Gyration graphs stabilized at about 3.4 nm for the C-14 lipid; did not seem to stabilize for the C-18 lipid.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This means that the C-14 lipid both deviated less from the original structure and remained more compact than the C-18 lipid at both 10 and 30 degrees Celsius.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C-18 performed better at 30 degrees Celsius than 10 degrees Celsius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C-18 lipid had less variation at stabilization in the RMSD at 30 degree Celsius and was closer to stabilization in the radius of gyration graphs at 30 degrees Celsius.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C-14 lipid performed better at 10 degrees Celsius than 30 degrees Celsius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C-14 lipid got to stabilization quicker in the gyration plot at 10 degrees Celsius and seems to be less variable in the RMSD plot at 10 degrees Celsius.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hypothesis is not supported. While the fact that C-18 lipid performed better at 30 degrees Celsius and the C-14 lipid performed better at 10 degrees Celsius, the C-14 lipid performed better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342900" indent="-342900">
              <a:buFont typeface="Arial" panose="020B0604020202020204" pitchFamily="34" charset="0"/>
              <a:buChar char="•"/>
            </a:pPr>
            <a:r>
              <a:rPr lang="en-US" dirty="0"/>
              <a:t>The C-14 at 10 degrees Celsius, and the C-18 at both 30 and 10 degrees Celsius had much more limited simulation run times than the C-14 at 30 degrees Celsius.</a:t>
            </a:r>
          </a:p>
          <a:p>
            <a:r>
              <a:rPr lang="en-US" dirty="0"/>
              <a:t>Rerunning the 3 more limited simulations so that the run times are longer and more equivalent to the C-14 at 30 degrees Celsius simulation length would answer whether this was an error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fontAlgn="base">
              <a:lnSpc>
                <a:spcPct val="100000"/>
              </a:lnSpc>
              <a:buFont typeface="Arial" panose="020B0604020202020204" pitchFamily="34" charset="0"/>
              <a:buChar char="•"/>
            </a:pPr>
            <a:r>
              <a:rPr lang="en-US" sz="2000" dirty="0">
                <a:solidFill>
                  <a:schemeClr val="accent3">
                    <a:lumMod val="75000"/>
                  </a:schemeClr>
                </a:solidFill>
                <a:latin typeface="Calibri" panose="020F0502020204030204" pitchFamily="34" charset="0"/>
              </a:rPr>
              <a:t>Testing with more complex membranes</a:t>
            </a:r>
          </a:p>
          <a:p>
            <a:pPr marL="742950" lvl="1" indent="-285750" fontAlgn="base">
              <a:lnSpc>
                <a:spcPct val="100000"/>
              </a:lnSpc>
              <a:spcAft>
                <a:spcPts val="1200"/>
              </a:spcAft>
            </a:pPr>
            <a:r>
              <a:rPr lang="en-US" sz="2000" dirty="0">
                <a:latin typeface="Calibri" panose="020F0502020204030204" pitchFamily="34" charset="0"/>
              </a:rPr>
              <a:t>Unsaturated membranes; Mixes of unsaturated and saturated lipids; Modelling a real membrane</a:t>
            </a:r>
          </a:p>
          <a:p>
            <a:pPr fontAlgn="base">
              <a:lnSpc>
                <a:spcPct val="100000"/>
              </a:lnSpc>
              <a:buFont typeface="Arial" panose="020B0604020202020204" pitchFamily="34" charset="0"/>
              <a:buChar char="•"/>
            </a:pPr>
            <a:r>
              <a:rPr lang="en-US" sz="2000" dirty="0">
                <a:solidFill>
                  <a:schemeClr val="accent3">
                    <a:lumMod val="75000"/>
                  </a:schemeClr>
                </a:solidFill>
                <a:latin typeface="Calibri" panose="020F0502020204030204" pitchFamily="34" charset="0"/>
              </a:rPr>
              <a:t>Testing more environmental conditions</a:t>
            </a:r>
          </a:p>
          <a:p>
            <a:pPr marL="742950" lvl="1" indent="-285750" fontAlgn="base">
              <a:lnSpc>
                <a:spcPct val="100000"/>
              </a:lnSpc>
            </a:pPr>
            <a:r>
              <a:rPr lang="en-US" sz="2000" dirty="0">
                <a:latin typeface="Calibri" panose="020F0502020204030204" pitchFamily="34" charset="0"/>
              </a:rPr>
              <a:t>Extreme cold</a:t>
            </a:r>
          </a:p>
          <a:p>
            <a:pPr marL="742950" lvl="1" indent="-285750" fontAlgn="base">
              <a:lnSpc>
                <a:spcPct val="100000"/>
              </a:lnSpc>
            </a:pPr>
            <a:r>
              <a:rPr lang="en-US" sz="2000" dirty="0">
                <a:latin typeface="Calibri" panose="020F0502020204030204" pitchFamily="34" charset="0"/>
              </a:rPr>
              <a:t>Extreme heat</a:t>
            </a:r>
          </a:p>
          <a:p>
            <a:pPr marL="742950" lvl="1" indent="-285750" fontAlgn="base">
              <a:lnSpc>
                <a:spcPct val="100000"/>
              </a:lnSpc>
            </a:pPr>
            <a:r>
              <a:rPr lang="en-US" sz="2000" dirty="0">
                <a:latin typeface="Calibri" panose="020F0502020204030204" pitchFamily="34" charset="0"/>
              </a:rPr>
              <a:t>Extreme ionic conditions</a:t>
            </a:r>
          </a:p>
          <a:p>
            <a:pPr marL="742950" lvl="1" indent="-285750" fontAlgn="base">
              <a:lnSpc>
                <a:spcPct val="100000"/>
              </a:lnSpc>
            </a:pPr>
            <a:r>
              <a:rPr lang="en-US" sz="2000" dirty="0">
                <a:latin typeface="Calibri" panose="020F0502020204030204" pitchFamily="34" charset="0"/>
              </a:rPr>
              <a:t>Modelling Extraterrestrial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71248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149178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sz="4800" dirty="0"/>
              <a:t>Modelling phospholipid Bilayers with Day/Night temperature fluctuation</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670628"/>
            <a:ext cx="12191997" cy="2577772"/>
          </a:xfrm>
        </p:spPr>
        <p:txBody>
          <a:bodyPr/>
          <a:lstStyle/>
          <a:p>
            <a:r>
              <a:rPr lang="en-US" sz="1800" dirty="0"/>
              <a:t>Dr. Trembath-Riechert, Chanel Vidal, </a:t>
            </a:r>
            <a:r>
              <a:rPr lang="en-US" sz="1800" dirty="0" err="1"/>
              <a:t>Chenou</a:t>
            </a:r>
            <a:r>
              <a:rPr lang="en-US" sz="1800" dirty="0"/>
              <a:t> Zhang,</a:t>
            </a:r>
          </a:p>
          <a:p>
            <a:r>
              <a:rPr lang="en-US" sz="2400" dirty="0"/>
              <a:t>Colin Boecker-Grieme</a:t>
            </a:r>
          </a:p>
          <a:p>
            <a:r>
              <a:rPr lang="en-US" sz="1800" dirty="0"/>
              <a:t>Arizona State university</a:t>
            </a:r>
          </a:p>
          <a:p>
            <a:endParaRPr lang="en-US" sz="1800" dirty="0"/>
          </a:p>
          <a:p>
            <a:endParaRPr lang="en-US" sz="1800" dirty="0"/>
          </a:p>
          <a:p>
            <a:endParaRPr lang="en-US" sz="1800" dirty="0"/>
          </a:p>
          <a:p>
            <a:endParaRPr lang="en-US" sz="1800" dirty="0"/>
          </a:p>
          <a:p>
            <a:r>
              <a:rPr lang="en-US" sz="1800" cap="none" spc="0" dirty="0">
                <a:latin typeface="+mn-lt"/>
              </a:rPr>
              <a:t>cboecker@asu.edu</a:t>
            </a:r>
          </a:p>
        </p:txBody>
      </p:sp>
      <p:pic>
        <p:nvPicPr>
          <p:cNvPr id="3074" name="Picture 2">
            <a:extLst>
              <a:ext uri="{FF2B5EF4-FFF2-40B4-BE49-F238E27FC236}">
                <a16:creationId xmlns:a16="http://schemas.microsoft.com/office/drawing/2014/main" id="{22D11803-847C-4FC4-AB00-A4635F5C0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740" y="4169093"/>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ofile for Arizona State University">
            <a:extLst>
              <a:ext uri="{FF2B5EF4-FFF2-40B4-BE49-F238E27FC236}">
                <a16:creationId xmlns:a16="http://schemas.microsoft.com/office/drawing/2014/main" id="{F89CA139-99F9-6967-22C7-B524D048D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10" y="43372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3E06-8BEA-1DD3-D0D6-391C08880EBF}"/>
              </a:ext>
            </a:extLst>
          </p:cNvPr>
          <p:cNvSpPr>
            <a:spLocks noGrp="1"/>
          </p:cNvSpPr>
          <p:nvPr>
            <p:ph type="title"/>
          </p:nvPr>
        </p:nvSpPr>
        <p:spPr>
          <a:xfrm>
            <a:off x="741680" y="430482"/>
            <a:ext cx="10500989" cy="1327464"/>
          </a:xfrm>
        </p:spPr>
        <p:txBody>
          <a:bodyPr/>
          <a:lstStyle/>
          <a:p>
            <a:r>
              <a:rPr lang="en-US" dirty="0"/>
              <a:t>Discussion and conclusions</a:t>
            </a:r>
          </a:p>
        </p:txBody>
      </p:sp>
      <p:sp>
        <p:nvSpPr>
          <p:cNvPr id="5" name="Slide Number Placeholder 4">
            <a:extLst>
              <a:ext uri="{FF2B5EF4-FFF2-40B4-BE49-F238E27FC236}">
                <a16:creationId xmlns:a16="http://schemas.microsoft.com/office/drawing/2014/main" id="{E87B8B6A-2B28-5C38-80E7-0EBE705FFBBF}"/>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10</a:t>
            </a:fld>
            <a:endParaRPr lang="en-US" dirty="0"/>
          </a:p>
        </p:txBody>
      </p:sp>
      <p:sp>
        <p:nvSpPr>
          <p:cNvPr id="10" name="TextBox 9">
            <a:extLst>
              <a:ext uri="{FF2B5EF4-FFF2-40B4-BE49-F238E27FC236}">
                <a16:creationId xmlns:a16="http://schemas.microsoft.com/office/drawing/2014/main" id="{BCEF7153-ADD9-B0DE-6B54-93452EA15A84}"/>
              </a:ext>
            </a:extLst>
          </p:cNvPr>
          <p:cNvSpPr txBox="1"/>
          <p:nvPr/>
        </p:nvSpPr>
        <p:spPr>
          <a:xfrm>
            <a:off x="741679" y="2180201"/>
            <a:ext cx="1050098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C-14 performed better in the RMSD graphs and Gyration Graphs</a:t>
            </a:r>
          </a:p>
          <a:p>
            <a:pPr marL="285750" indent="-285750">
              <a:buFont typeface="Arial" panose="020B0604020202020204" pitchFamily="34" charset="0"/>
              <a:buChar char="•"/>
            </a:pPr>
            <a:r>
              <a:rPr lang="en-US" dirty="0">
                <a:solidFill>
                  <a:schemeClr val="bg1"/>
                </a:solidFill>
              </a:rPr>
              <a:t>The C-18 performed better at 30 degrees Celsius than 10 degrees Celsius</a:t>
            </a:r>
          </a:p>
          <a:p>
            <a:pPr marL="285750" indent="-285750">
              <a:buFont typeface="Arial" panose="020B0604020202020204" pitchFamily="34" charset="0"/>
              <a:buChar char="•"/>
            </a:pPr>
            <a:r>
              <a:rPr lang="en-US" dirty="0">
                <a:solidFill>
                  <a:schemeClr val="bg1"/>
                </a:solidFill>
              </a:rPr>
              <a:t>The C-14 lipid performed better at 10 degrees Celsius than 30 degrees Celsius</a:t>
            </a:r>
          </a:p>
          <a:p>
            <a:pPr marL="285750" indent="-285750">
              <a:buFont typeface="Arial" panose="020B0604020202020204" pitchFamily="34" charset="0"/>
              <a:buChar char="•"/>
            </a:pPr>
            <a:r>
              <a:rPr lang="en-US" dirty="0">
                <a:solidFill>
                  <a:schemeClr val="bg1"/>
                </a:solidFill>
              </a:rPr>
              <a:t>The hypothesis is not supported.</a:t>
            </a:r>
          </a:p>
        </p:txBody>
      </p:sp>
      <p:sp>
        <p:nvSpPr>
          <p:cNvPr id="11" name="Title 1">
            <a:extLst>
              <a:ext uri="{FF2B5EF4-FFF2-40B4-BE49-F238E27FC236}">
                <a16:creationId xmlns:a16="http://schemas.microsoft.com/office/drawing/2014/main" id="{A0DD397B-B9EC-72B2-1E69-174822A34A2B}"/>
              </a:ext>
            </a:extLst>
          </p:cNvPr>
          <p:cNvSpPr txBox="1">
            <a:spLocks/>
          </p:cNvSpPr>
          <p:nvPr/>
        </p:nvSpPr>
        <p:spPr>
          <a:xfrm>
            <a:off x="741680" y="2907046"/>
            <a:ext cx="10515601" cy="11408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0" baseline="0">
                <a:solidFill>
                  <a:schemeClr val="accent3">
                    <a:lumMod val="75000"/>
                  </a:schemeClr>
                </a:solidFill>
                <a:latin typeface="+mj-lt"/>
                <a:ea typeface="+mj-ea"/>
                <a:cs typeface="Biome" panose="020B0503030204020804" pitchFamily="34" charset="0"/>
              </a:defRPr>
            </a:lvl1pPr>
          </a:lstStyle>
          <a:p>
            <a:r>
              <a:rPr lang="en-US"/>
              <a:t>Possible Errors</a:t>
            </a:r>
            <a:endParaRPr lang="en-US" dirty="0"/>
          </a:p>
        </p:txBody>
      </p:sp>
      <p:sp>
        <p:nvSpPr>
          <p:cNvPr id="12" name="Table Placeholder 2">
            <a:extLst>
              <a:ext uri="{FF2B5EF4-FFF2-40B4-BE49-F238E27FC236}">
                <a16:creationId xmlns:a16="http://schemas.microsoft.com/office/drawing/2014/main" id="{D82C0473-59C2-01DA-A34A-79F5BF9BD1D0}"/>
              </a:ext>
            </a:extLst>
          </p:cNvPr>
          <p:cNvSpPr txBox="1">
            <a:spLocks/>
          </p:cNvSpPr>
          <p:nvPr/>
        </p:nvSpPr>
        <p:spPr>
          <a:xfrm>
            <a:off x="741679" y="4047895"/>
            <a:ext cx="11049146" cy="5817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solidFill>
                  <a:schemeClr val="bg1"/>
                </a:solidFill>
              </a:rPr>
              <a:t>C-14 at 30 degrees simulation run time far exceeding other three – rerun other three for a longer period.</a:t>
            </a:r>
          </a:p>
        </p:txBody>
      </p:sp>
      <p:sp>
        <p:nvSpPr>
          <p:cNvPr id="13" name="Title 1">
            <a:extLst>
              <a:ext uri="{FF2B5EF4-FFF2-40B4-BE49-F238E27FC236}">
                <a16:creationId xmlns:a16="http://schemas.microsoft.com/office/drawing/2014/main" id="{E241BCD1-87EA-C62E-0F84-63DC6370D082}"/>
              </a:ext>
            </a:extLst>
          </p:cNvPr>
          <p:cNvSpPr txBox="1">
            <a:spLocks/>
          </p:cNvSpPr>
          <p:nvPr/>
        </p:nvSpPr>
        <p:spPr>
          <a:xfrm>
            <a:off x="727067" y="4047895"/>
            <a:ext cx="10515601" cy="11408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0" baseline="0">
                <a:solidFill>
                  <a:schemeClr val="accent3">
                    <a:lumMod val="75000"/>
                  </a:schemeClr>
                </a:solidFill>
                <a:latin typeface="+mj-lt"/>
                <a:ea typeface="+mj-ea"/>
                <a:cs typeface="Biome" panose="020B0503030204020804" pitchFamily="34" charset="0"/>
              </a:defRPr>
            </a:lvl1pPr>
          </a:lstStyle>
          <a:p>
            <a:r>
              <a:rPr lang="en-US" dirty="0"/>
              <a:t>Future Directions</a:t>
            </a:r>
          </a:p>
        </p:txBody>
      </p:sp>
      <p:sp>
        <p:nvSpPr>
          <p:cNvPr id="14" name="Table Placeholder 2">
            <a:extLst>
              <a:ext uri="{FF2B5EF4-FFF2-40B4-BE49-F238E27FC236}">
                <a16:creationId xmlns:a16="http://schemas.microsoft.com/office/drawing/2014/main" id="{D00B5AFE-9A82-ED51-8136-382CC6D334FB}"/>
              </a:ext>
            </a:extLst>
          </p:cNvPr>
          <p:cNvSpPr txBox="1">
            <a:spLocks/>
          </p:cNvSpPr>
          <p:nvPr/>
        </p:nvSpPr>
        <p:spPr>
          <a:xfrm>
            <a:off x="741681" y="5188744"/>
            <a:ext cx="10515600" cy="380358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buFont typeface="Arial" panose="020B0604020202020204" pitchFamily="34" charset="0"/>
              <a:buChar char="•"/>
            </a:pPr>
            <a:r>
              <a:rPr lang="en-US" sz="2000" dirty="0">
                <a:solidFill>
                  <a:schemeClr val="bg1"/>
                </a:solidFill>
                <a:latin typeface="Calibri" panose="020F0502020204030204" pitchFamily="34" charset="0"/>
              </a:rPr>
              <a:t>Testing with more complex membranes</a:t>
            </a:r>
          </a:p>
          <a:p>
            <a:pPr fontAlgn="base">
              <a:lnSpc>
                <a:spcPct val="100000"/>
              </a:lnSpc>
              <a:buFont typeface="Arial" panose="020B0604020202020204" pitchFamily="34" charset="0"/>
              <a:buChar char="•"/>
            </a:pPr>
            <a:r>
              <a:rPr lang="en-US" sz="2000" dirty="0">
                <a:solidFill>
                  <a:schemeClr val="bg1"/>
                </a:solidFill>
                <a:latin typeface="Calibri" panose="020F0502020204030204" pitchFamily="34" charset="0"/>
              </a:rPr>
              <a:t>Testing more environmental conditions</a:t>
            </a:r>
          </a:p>
        </p:txBody>
      </p:sp>
    </p:spTree>
    <p:extLst>
      <p:ext uri="{BB962C8B-B14F-4D97-AF65-F5344CB8AC3E}">
        <p14:creationId xmlns:p14="http://schemas.microsoft.com/office/powerpoint/2010/main" val="272805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0DE-17C0-46C6-CAC5-DD04A1BE9E0C}"/>
              </a:ext>
            </a:extLst>
          </p:cNvPr>
          <p:cNvSpPr>
            <a:spLocks noGrp="1"/>
          </p:cNvSpPr>
          <p:nvPr>
            <p:ph type="title"/>
          </p:nvPr>
        </p:nvSpPr>
        <p:spPr/>
        <p:txBody>
          <a:bodyPr numCol="1"/>
          <a:lstStyle/>
          <a:p>
            <a:r>
              <a:rPr lang="en-US" dirty="0"/>
              <a:t>acknowledgements</a:t>
            </a:r>
          </a:p>
        </p:txBody>
      </p:sp>
      <p:sp>
        <p:nvSpPr>
          <p:cNvPr id="3" name="Table Placeholder 2">
            <a:extLst>
              <a:ext uri="{FF2B5EF4-FFF2-40B4-BE49-F238E27FC236}">
                <a16:creationId xmlns:a16="http://schemas.microsoft.com/office/drawing/2014/main" id="{4F2B2088-72EF-D6D6-2381-253B46C9A58A}"/>
              </a:ext>
            </a:extLst>
          </p:cNvPr>
          <p:cNvSpPr>
            <a:spLocks noGrp="1"/>
          </p:cNvSpPr>
          <p:nvPr>
            <p:ph type="tbl" sz="quarter" idx="13"/>
          </p:nvPr>
        </p:nvSpPr>
        <p:spPr>
          <a:xfrm>
            <a:off x="835025" y="2139696"/>
            <a:ext cx="8455279" cy="3899154"/>
          </a:xfrm>
        </p:spPr>
        <p:txBody>
          <a:bodyPr/>
          <a:lstStyle/>
          <a:p>
            <a:pPr marL="342900" indent="-342900">
              <a:buFont typeface="Arial" panose="020B0604020202020204" pitchFamily="34" charset="0"/>
              <a:buChar char="•"/>
            </a:pPr>
            <a:r>
              <a:rPr lang="en-US" dirty="0"/>
              <a:t>Supported in part through the Arizona NASA Space Grant Consortium, Cooperative Agreement 80NSSC20M0041</a:t>
            </a:r>
          </a:p>
          <a:p>
            <a:pPr marL="342900" indent="-342900">
              <a:buFont typeface="Arial" panose="020B0604020202020204" pitchFamily="34" charset="0"/>
              <a:buChar char="•"/>
            </a:pPr>
            <a:r>
              <a:rPr lang="en-US" dirty="0"/>
              <a:t>I would like to acknowledge Dr. Elizabeth Trembath-Reichert for funding and mentoring and Chanel for mentoring during this research project</a:t>
            </a:r>
          </a:p>
          <a:p>
            <a:pPr marL="342900" indent="-342900">
              <a:buFont typeface="Arial" panose="020B0604020202020204" pitchFamily="34" charset="0"/>
              <a:buChar char="•"/>
            </a:pPr>
            <a:r>
              <a:rPr lang="en-US" dirty="0"/>
              <a:t>I would like to acknowledge </a:t>
            </a:r>
            <a:r>
              <a:rPr lang="en-US" dirty="0" err="1"/>
              <a:t>Chenou</a:t>
            </a:r>
            <a:r>
              <a:rPr lang="en-US" dirty="0"/>
              <a:t> Zhang for teaching me how to run a simulation using </a:t>
            </a:r>
            <a:r>
              <a:rPr lang="en-US" dirty="0" err="1"/>
              <a:t>gromacs</a:t>
            </a:r>
            <a:endParaRPr lang="en-US" dirty="0"/>
          </a:p>
          <a:p>
            <a:pPr marL="342900" indent="-342900">
              <a:buFont typeface="Arial" panose="020B0604020202020204" pitchFamily="34" charset="0"/>
              <a:buChar char="•"/>
            </a:pPr>
            <a:r>
              <a:rPr lang="en-US" dirty="0"/>
              <a:t>I would like to acknowledge </a:t>
            </a:r>
            <a:r>
              <a:rPr lang="en-US" dirty="0" err="1"/>
              <a:t>Gromacs</a:t>
            </a:r>
            <a:r>
              <a:rPr lang="en-US" dirty="0"/>
              <a:t>-md, CHARMM-GUI, and the Sol Supercomputer and ASU Research Computing for providing resources for this research project</a:t>
            </a:r>
          </a:p>
        </p:txBody>
      </p:sp>
      <p:sp>
        <p:nvSpPr>
          <p:cNvPr id="4" name="Slide Number Placeholder 3">
            <a:extLst>
              <a:ext uri="{FF2B5EF4-FFF2-40B4-BE49-F238E27FC236}">
                <a16:creationId xmlns:a16="http://schemas.microsoft.com/office/drawing/2014/main" id="{57A05D37-8597-9D4D-8E96-1420CB652D17}"/>
              </a:ext>
            </a:extLst>
          </p:cNvPr>
          <p:cNvSpPr>
            <a:spLocks noGrp="1"/>
          </p:cNvSpPr>
          <p:nvPr>
            <p:ph type="sldNum" sz="quarter" idx="12"/>
          </p:nvPr>
        </p:nvSpPr>
        <p:spPr/>
        <p:txBody>
          <a:bodyPr/>
          <a:lstStyle/>
          <a:p>
            <a:fld id="{FE024F78-56A6-7740-B68D-8D4D026EDF3F}" type="slidenum">
              <a:rPr lang="en-US" smtClean="0"/>
              <a:pPr/>
              <a:t>11</a:t>
            </a:fld>
            <a:endParaRPr lang="en-US" dirty="0"/>
          </a:p>
        </p:txBody>
      </p:sp>
      <p:pic>
        <p:nvPicPr>
          <p:cNvPr id="6" name="Picture 5" descr="A qr code on a white background&#10;&#10;AI-generated content may be incorrect.">
            <a:extLst>
              <a:ext uri="{FF2B5EF4-FFF2-40B4-BE49-F238E27FC236}">
                <a16:creationId xmlns:a16="http://schemas.microsoft.com/office/drawing/2014/main" id="{72A40C2F-51A3-3A65-9CC9-6AA1E276FBC7}"/>
              </a:ext>
            </a:extLst>
          </p:cNvPr>
          <p:cNvPicPr>
            <a:picLocks noChangeAspect="1"/>
          </p:cNvPicPr>
          <p:nvPr/>
        </p:nvPicPr>
        <p:blipFill>
          <a:blip r:embed="rId3"/>
          <a:stretch>
            <a:fillRect/>
          </a:stretch>
        </p:blipFill>
        <p:spPr>
          <a:xfrm>
            <a:off x="9764858" y="2365629"/>
            <a:ext cx="1495425" cy="1504950"/>
          </a:xfrm>
          <a:prstGeom prst="rect">
            <a:avLst/>
          </a:prstGeom>
        </p:spPr>
      </p:pic>
      <p:sp>
        <p:nvSpPr>
          <p:cNvPr id="7" name="TextBox 6">
            <a:extLst>
              <a:ext uri="{FF2B5EF4-FFF2-40B4-BE49-F238E27FC236}">
                <a16:creationId xmlns:a16="http://schemas.microsoft.com/office/drawing/2014/main" id="{047D361E-4CEA-F2E5-4EB2-A36206EE4391}"/>
              </a:ext>
            </a:extLst>
          </p:cNvPr>
          <p:cNvSpPr txBox="1"/>
          <p:nvPr/>
        </p:nvSpPr>
        <p:spPr>
          <a:xfrm>
            <a:off x="9996725" y="3870579"/>
            <a:ext cx="1354246" cy="369332"/>
          </a:xfrm>
          <a:prstGeom prst="rect">
            <a:avLst/>
          </a:prstGeom>
          <a:noFill/>
        </p:spPr>
        <p:txBody>
          <a:bodyPr wrap="square" rtlCol="0">
            <a:spAutoFit/>
          </a:bodyPr>
          <a:lstStyle/>
          <a:p>
            <a:r>
              <a:rPr lang="en-US" dirty="0">
                <a:solidFill>
                  <a:schemeClr val="bg1"/>
                </a:solidFill>
              </a:rPr>
              <a:t>Sources</a:t>
            </a:r>
          </a:p>
        </p:txBody>
      </p:sp>
      <p:pic>
        <p:nvPicPr>
          <p:cNvPr id="4098" name="Picture 2">
            <a:extLst>
              <a:ext uri="{FF2B5EF4-FFF2-40B4-BE49-F238E27FC236}">
                <a16:creationId xmlns:a16="http://schemas.microsoft.com/office/drawing/2014/main" id="{21C05E9A-8611-834A-A544-CD8D29D16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648" y="967042"/>
            <a:ext cx="6161523" cy="8266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4B6C24-0C81-021A-A3E3-CFB31A3ED7CC}"/>
              </a:ext>
            </a:extLst>
          </p:cNvPr>
          <p:cNvSpPr txBox="1"/>
          <p:nvPr/>
        </p:nvSpPr>
        <p:spPr>
          <a:xfrm>
            <a:off x="9509761" y="4901184"/>
            <a:ext cx="2194559" cy="646331"/>
          </a:xfrm>
          <a:prstGeom prst="rect">
            <a:avLst/>
          </a:prstGeom>
          <a:noFill/>
        </p:spPr>
        <p:txBody>
          <a:bodyPr wrap="square" rtlCol="0">
            <a:spAutoFit/>
          </a:bodyPr>
          <a:lstStyle/>
          <a:p>
            <a:r>
              <a:rPr lang="en-US" dirty="0">
                <a:solidFill>
                  <a:schemeClr val="bg1"/>
                </a:solidFill>
              </a:rPr>
              <a:t>Please email me at: cboecker@asu.edu</a:t>
            </a:r>
          </a:p>
        </p:txBody>
      </p:sp>
    </p:spTree>
    <p:extLst>
      <p:ext uri="{BB962C8B-B14F-4D97-AF65-F5344CB8AC3E}">
        <p14:creationId xmlns:p14="http://schemas.microsoft.com/office/powerpoint/2010/main" val="247837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33AA-F7D1-7A0C-A282-248D4ECFF7B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7819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176425" y="363336"/>
            <a:ext cx="6210510" cy="659813"/>
          </a:xfrm>
        </p:spPr>
        <p:txBody>
          <a:bodyPr/>
          <a:lstStyle/>
          <a:p>
            <a:r>
              <a:rPr lang="en-US" dirty="0"/>
              <a:t>Why are lipids important?</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type="subTitle" idx="1"/>
          </p:nvPr>
        </p:nvSpPr>
        <p:spPr>
          <a:xfrm>
            <a:off x="802640" y="1647825"/>
            <a:ext cx="4958081" cy="4224655"/>
          </a:xfrm>
        </p:spPr>
        <p:txBody>
          <a:bodyPr anchor="t"/>
          <a:lstStyle/>
          <a:p>
            <a:pPr marL="457200" indent="-457200">
              <a:buFont typeface="Arial" panose="020B0604020202020204" pitchFamily="34" charset="0"/>
              <a:buChar char="•"/>
            </a:pPr>
            <a:r>
              <a:rPr lang="en-US" sz="1800" cap="none" spc="0" dirty="0">
                <a:latin typeface="+mn-lt"/>
              </a:rPr>
              <a:t>Lipids have wide variety of cellular roles</a:t>
            </a:r>
          </a:p>
          <a:p>
            <a:pPr marL="457200" indent="-457200">
              <a:buFont typeface="Arial" panose="020B0604020202020204" pitchFamily="34" charset="0"/>
              <a:buChar char="•"/>
            </a:pPr>
            <a:r>
              <a:rPr lang="en-US" sz="1800" cap="none" spc="0" dirty="0">
                <a:latin typeface="+mn-lt"/>
              </a:rPr>
              <a:t>Lipid roles in the cell membrane</a:t>
            </a:r>
          </a:p>
          <a:p>
            <a:pPr marL="457200" indent="-457200">
              <a:buFont typeface="Arial" panose="020B0604020202020204" pitchFamily="34" charset="0"/>
              <a:buChar char="•"/>
            </a:pPr>
            <a:r>
              <a:rPr lang="en-US" sz="1800" cap="none" spc="0" dirty="0">
                <a:latin typeface="+mn-lt"/>
              </a:rPr>
              <a:t>Importance of controlling fluidity</a:t>
            </a:r>
          </a:p>
          <a:p>
            <a:pPr marL="457200" indent="-457200">
              <a:buFont typeface="Arial" panose="020B0604020202020204" pitchFamily="34" charset="0"/>
              <a:buChar char="•"/>
            </a:pPr>
            <a:r>
              <a:rPr lang="en-US" sz="1800" cap="none" spc="0" dirty="0">
                <a:latin typeface="+mn-lt"/>
              </a:rPr>
              <a:t>Membrane phospholipid composition</a:t>
            </a:r>
          </a:p>
          <a:p>
            <a:pPr marL="914400" lvl="1" indent="-457200" algn="l">
              <a:buFont typeface="Arial" panose="020B0604020202020204" pitchFamily="34" charset="0"/>
              <a:buChar char="•"/>
            </a:pPr>
            <a:r>
              <a:rPr lang="en-US" sz="1800" dirty="0"/>
              <a:t>Hydrophilic head group</a:t>
            </a:r>
          </a:p>
          <a:p>
            <a:pPr marL="914400" lvl="1" indent="-457200" algn="l">
              <a:buFont typeface="Arial" panose="020B0604020202020204" pitchFamily="34" charset="0"/>
              <a:buChar char="•"/>
            </a:pPr>
            <a:r>
              <a:rPr lang="en-US" sz="1800" cap="none" spc="0" dirty="0">
                <a:latin typeface="+mn-lt"/>
              </a:rPr>
              <a:t>Hydrophobic tail group</a:t>
            </a:r>
          </a:p>
          <a:p>
            <a:pPr marL="457200" indent="-457200">
              <a:buFont typeface="Arial" panose="020B0604020202020204" pitchFamily="34" charset="0"/>
              <a:buChar char="•"/>
            </a:pPr>
            <a:r>
              <a:rPr lang="en-US" sz="1800" cap="none" spc="0" dirty="0">
                <a:latin typeface="+mn-lt"/>
              </a:rPr>
              <a:t>Lipid spacing</a:t>
            </a:r>
          </a:p>
          <a:p>
            <a:pPr marL="914400" lvl="1" indent="-457200" algn="l">
              <a:buFont typeface="Arial" panose="020B0604020202020204" pitchFamily="34" charset="0"/>
              <a:buChar char="•"/>
            </a:pPr>
            <a:r>
              <a:rPr lang="en-US" sz="1800" dirty="0"/>
              <a:t>Saturated vs unsaturated</a:t>
            </a:r>
            <a:endParaRPr lang="en-US" sz="3000" dirty="0"/>
          </a:p>
          <a:p>
            <a:pPr marL="457200" indent="-457200">
              <a:buFont typeface="Arial" panose="020B0604020202020204" pitchFamily="34" charset="0"/>
              <a:buChar char="•"/>
            </a:pPr>
            <a:r>
              <a:rPr lang="en-US" sz="1800" cap="none" spc="0" dirty="0">
                <a:latin typeface="+mn-lt"/>
              </a:rPr>
              <a:t>Implications of understanding lipid membrane function</a:t>
            </a:r>
          </a:p>
          <a:p>
            <a:pPr marL="457200" indent="-457200">
              <a:buFont typeface="Arial" panose="020B0604020202020204" pitchFamily="34" charset="0"/>
              <a:buChar char="•"/>
            </a:pPr>
            <a:r>
              <a:rPr lang="en-US" sz="1800" cap="none" spc="0" dirty="0">
                <a:latin typeface="+mn-lt"/>
              </a:rPr>
              <a:t>Lipids as biosignatures</a:t>
            </a:r>
          </a:p>
        </p:txBody>
      </p:sp>
      <p:pic>
        <p:nvPicPr>
          <p:cNvPr id="1026" name="Picture 2">
            <a:extLst>
              <a:ext uri="{FF2B5EF4-FFF2-40B4-BE49-F238E27FC236}">
                <a16:creationId xmlns:a16="http://schemas.microsoft.com/office/drawing/2014/main" id="{0C525EB2-98D2-A6C9-35F5-E95931913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360" y="61912"/>
            <a:ext cx="45720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AAFE477-2D62-BE16-D7D3-D69C700E5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485" y="3429000"/>
            <a:ext cx="33337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5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29A4-AAFD-04EE-0732-0671E83D5EF1}"/>
              </a:ext>
            </a:extLst>
          </p:cNvPr>
          <p:cNvSpPr>
            <a:spLocks noGrp="1"/>
          </p:cNvSpPr>
          <p:nvPr>
            <p:ph type="title"/>
          </p:nvPr>
        </p:nvSpPr>
        <p:spPr>
          <a:xfrm>
            <a:off x="2399620" y="162560"/>
            <a:ext cx="8843050" cy="1616904"/>
          </a:xfrm>
        </p:spPr>
        <p:txBody>
          <a:bodyPr/>
          <a:lstStyle/>
          <a:p>
            <a:r>
              <a:rPr lang="en-US" dirty="0">
                <a:solidFill>
                  <a:schemeClr val="bg1"/>
                </a:solidFill>
              </a:rPr>
              <a:t>Developing a Computational modelling guide as a supplement</a:t>
            </a:r>
          </a:p>
        </p:txBody>
      </p:sp>
      <p:sp>
        <p:nvSpPr>
          <p:cNvPr id="11" name="TextBox 10">
            <a:extLst>
              <a:ext uri="{FF2B5EF4-FFF2-40B4-BE49-F238E27FC236}">
                <a16:creationId xmlns:a16="http://schemas.microsoft.com/office/drawing/2014/main" id="{678F05B1-FD4A-E40C-B63F-87A24FAFE8E7}"/>
              </a:ext>
            </a:extLst>
          </p:cNvPr>
          <p:cNvSpPr txBox="1"/>
          <p:nvPr/>
        </p:nvSpPr>
        <p:spPr>
          <a:xfrm>
            <a:off x="2399620" y="2487168"/>
            <a:ext cx="4914248"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75000"/>
                  </a:schemeClr>
                </a:solidFill>
              </a:rPr>
              <a:t>A molecular dynamics modeling approach</a:t>
            </a:r>
          </a:p>
          <a:p>
            <a:pPr marL="742950" lvl="1" indent="-285750">
              <a:buFont typeface="Arial" panose="020B0604020202020204" pitchFamily="34" charset="0"/>
              <a:buChar char="•"/>
            </a:pPr>
            <a:r>
              <a:rPr lang="en-US" dirty="0">
                <a:solidFill>
                  <a:schemeClr val="bg1"/>
                </a:solidFill>
              </a:rPr>
              <a:t>Increase replicability of lab work</a:t>
            </a:r>
          </a:p>
          <a:p>
            <a:pPr marL="742950" lvl="1" indent="-285750">
              <a:buFont typeface="Arial" panose="020B0604020202020204" pitchFamily="34" charset="0"/>
              <a:buChar char="•"/>
            </a:pPr>
            <a:r>
              <a:rPr lang="en-US" dirty="0">
                <a:solidFill>
                  <a:schemeClr val="bg1"/>
                </a:solidFill>
              </a:rPr>
              <a:t>Contribute to discerning errors</a:t>
            </a:r>
          </a:p>
          <a:p>
            <a:pPr marL="285750" indent="-285750">
              <a:buFont typeface="Arial" panose="020B0604020202020204" pitchFamily="34" charset="0"/>
              <a:buChar char="•"/>
            </a:pPr>
            <a:r>
              <a:rPr lang="en-US" dirty="0">
                <a:solidFill>
                  <a:schemeClr val="accent3">
                    <a:lumMod val="75000"/>
                  </a:schemeClr>
                </a:solidFill>
              </a:rPr>
              <a:t>Experimental Materials</a:t>
            </a:r>
          </a:p>
          <a:p>
            <a:pPr marL="742950" lvl="1" indent="-285750">
              <a:buFont typeface="Arial" panose="020B0604020202020204" pitchFamily="34" charset="0"/>
              <a:buChar char="•"/>
            </a:pPr>
            <a:r>
              <a:rPr lang="en-US" dirty="0">
                <a:solidFill>
                  <a:schemeClr val="bg1"/>
                </a:solidFill>
              </a:rPr>
              <a:t>CHARMM-GUI</a:t>
            </a:r>
          </a:p>
          <a:p>
            <a:pPr marL="742950" lvl="1" indent="-285750">
              <a:buFont typeface="Arial" panose="020B0604020202020204" pitchFamily="34" charset="0"/>
              <a:buChar char="•"/>
            </a:pPr>
            <a:r>
              <a:rPr lang="en-US" dirty="0" err="1">
                <a:solidFill>
                  <a:schemeClr val="bg1"/>
                </a:solidFill>
              </a:rPr>
              <a:t>Gromacs</a:t>
            </a:r>
            <a:r>
              <a:rPr lang="en-US" dirty="0">
                <a:solidFill>
                  <a:schemeClr val="bg1"/>
                </a:solidFill>
              </a:rPr>
              <a:t>-md</a:t>
            </a:r>
          </a:p>
          <a:p>
            <a:pPr marL="742950" lvl="1" indent="-285750">
              <a:buFont typeface="Arial" panose="020B0604020202020204" pitchFamily="34" charset="0"/>
              <a:buChar char="•"/>
            </a:pPr>
            <a:r>
              <a:rPr lang="en-US" dirty="0">
                <a:solidFill>
                  <a:schemeClr val="bg1"/>
                </a:solidFill>
              </a:rPr>
              <a:t>The Sol Supercomputer</a:t>
            </a:r>
          </a:p>
          <a:p>
            <a:pPr marL="285750" indent="-285750">
              <a:buFont typeface="Arial" panose="020B0604020202020204" pitchFamily="34" charset="0"/>
              <a:buChar char="•"/>
            </a:pPr>
            <a:r>
              <a:rPr lang="en-US" dirty="0">
                <a:solidFill>
                  <a:schemeClr val="accent3">
                    <a:lumMod val="75000"/>
                  </a:schemeClr>
                </a:solidFill>
              </a:rPr>
              <a:t>Experimental Set up</a:t>
            </a:r>
          </a:p>
          <a:p>
            <a:pPr marL="742950" lvl="1" indent="-285750">
              <a:buFont typeface="Arial" panose="020B0604020202020204" pitchFamily="34" charset="0"/>
              <a:buChar char="•"/>
            </a:pPr>
            <a:r>
              <a:rPr lang="en-US" dirty="0">
                <a:solidFill>
                  <a:schemeClr val="bg1"/>
                </a:solidFill>
              </a:rPr>
              <a:t>C-14 Lipids at 10</a:t>
            </a:r>
            <a:r>
              <a:rPr lang="en-US" baseline="30000" dirty="0">
                <a:solidFill>
                  <a:schemeClr val="bg1"/>
                </a:solidFill>
              </a:rPr>
              <a:t>o</a:t>
            </a:r>
            <a:r>
              <a:rPr lang="en-US" dirty="0">
                <a:solidFill>
                  <a:schemeClr val="bg1"/>
                </a:solidFill>
              </a:rPr>
              <a:t>C and 30</a:t>
            </a:r>
            <a:r>
              <a:rPr lang="en-US" baseline="30000" dirty="0">
                <a:solidFill>
                  <a:schemeClr val="bg1"/>
                </a:solidFill>
              </a:rPr>
              <a:t>o</a:t>
            </a:r>
            <a:r>
              <a:rPr lang="en-US" dirty="0">
                <a:solidFill>
                  <a:schemeClr val="bg1"/>
                </a:solidFill>
              </a:rPr>
              <a:t>C</a:t>
            </a:r>
          </a:p>
          <a:p>
            <a:pPr marL="742950" lvl="1" indent="-285750">
              <a:buFont typeface="Arial" panose="020B0604020202020204" pitchFamily="34" charset="0"/>
              <a:buChar char="•"/>
            </a:pPr>
            <a:r>
              <a:rPr lang="en-US" dirty="0">
                <a:solidFill>
                  <a:schemeClr val="bg1"/>
                </a:solidFill>
              </a:rPr>
              <a:t>C-18 Lipids at 10</a:t>
            </a:r>
            <a:r>
              <a:rPr lang="en-US" baseline="30000" dirty="0">
                <a:solidFill>
                  <a:schemeClr val="bg1"/>
                </a:solidFill>
              </a:rPr>
              <a:t>o</a:t>
            </a:r>
            <a:r>
              <a:rPr lang="en-US" dirty="0">
                <a:solidFill>
                  <a:schemeClr val="bg1"/>
                </a:solidFill>
              </a:rPr>
              <a:t>C and 30</a:t>
            </a:r>
            <a:r>
              <a:rPr lang="en-US" baseline="30000" dirty="0">
                <a:solidFill>
                  <a:schemeClr val="bg1"/>
                </a:solidFill>
              </a:rPr>
              <a:t>o</a:t>
            </a:r>
            <a:r>
              <a:rPr lang="en-US" dirty="0">
                <a:solidFill>
                  <a:schemeClr val="bg1"/>
                </a:solidFill>
              </a:rPr>
              <a:t>C</a:t>
            </a:r>
          </a:p>
          <a:p>
            <a:pPr marL="285750" indent="-285750">
              <a:buFont typeface="Arial" panose="020B0604020202020204" pitchFamily="34" charset="0"/>
              <a:buChar char="•"/>
            </a:pPr>
            <a:r>
              <a:rPr lang="en-US" dirty="0">
                <a:solidFill>
                  <a:schemeClr val="accent3">
                    <a:lumMod val="75000"/>
                  </a:schemeClr>
                </a:solidFill>
              </a:rPr>
              <a:t>Hypothesis: Due to larger lipid profiles being preferred higher temperatures, the C-18 lipid will be preferred at 30</a:t>
            </a:r>
            <a:r>
              <a:rPr kumimoji="0" lang="en-US" sz="1800" b="0" i="0" u="none" strike="noStrike" kern="1200" cap="none" spc="0" normalizeH="0" baseline="30000" noProof="0" dirty="0">
                <a:ln>
                  <a:noFill/>
                </a:ln>
                <a:solidFill>
                  <a:schemeClr val="accent3">
                    <a:lumMod val="75000"/>
                  </a:schemeClr>
                </a:solidFill>
                <a:effectLst/>
                <a:uLnTx/>
                <a:uFillTx/>
                <a:latin typeface="Arial Nova"/>
                <a:ea typeface="+mn-ea"/>
                <a:cs typeface="+mn-cs"/>
              </a:rPr>
              <a:t>o</a:t>
            </a:r>
            <a:r>
              <a:rPr lang="en-US" dirty="0">
                <a:solidFill>
                  <a:schemeClr val="accent3">
                    <a:lumMod val="75000"/>
                  </a:schemeClr>
                </a:solidFill>
              </a:rPr>
              <a:t>C and the C-14 lipid will be preferred at 10</a:t>
            </a:r>
            <a:r>
              <a:rPr kumimoji="0" lang="en-US" sz="1800" b="0" i="0" u="none" strike="noStrike" kern="1200" cap="none" spc="0" normalizeH="0" baseline="30000" noProof="0" dirty="0">
                <a:ln>
                  <a:noFill/>
                </a:ln>
                <a:solidFill>
                  <a:schemeClr val="accent3">
                    <a:lumMod val="75000"/>
                  </a:schemeClr>
                </a:solidFill>
                <a:effectLst/>
                <a:uLnTx/>
                <a:uFillTx/>
                <a:latin typeface="Arial Nova"/>
                <a:ea typeface="+mn-ea"/>
                <a:cs typeface="+mn-cs"/>
              </a:rPr>
              <a:t>o</a:t>
            </a:r>
            <a:r>
              <a:rPr lang="en-US" dirty="0">
                <a:solidFill>
                  <a:schemeClr val="accent3">
                    <a:lumMod val="75000"/>
                  </a:schemeClr>
                </a:solidFill>
              </a:rPr>
              <a:t>C</a:t>
            </a:r>
          </a:p>
          <a:p>
            <a:pPr marL="285750" indent="-285750">
              <a:buFont typeface="Arial" panose="020B0604020202020204" pitchFamily="34" charset="0"/>
              <a:buChar char="•"/>
            </a:pPr>
            <a:endParaRPr lang="en-US" dirty="0">
              <a:solidFill>
                <a:schemeClr val="accent3">
                  <a:lumMod val="75000"/>
                </a:schemeClr>
              </a:solidFill>
            </a:endParaRPr>
          </a:p>
          <a:p>
            <a:pPr marL="285750" indent="-285750">
              <a:buFont typeface="Arial" panose="020B0604020202020204" pitchFamily="34" charset="0"/>
              <a:buChar char="•"/>
            </a:pPr>
            <a:endParaRPr lang="en-US" dirty="0">
              <a:solidFill>
                <a:schemeClr val="accent3">
                  <a:lumMod val="75000"/>
                </a:schemeClr>
              </a:solidFill>
            </a:endParaRPr>
          </a:p>
        </p:txBody>
      </p:sp>
      <p:pic>
        <p:nvPicPr>
          <p:cNvPr id="2054" name="Picture 6">
            <a:extLst>
              <a:ext uri="{FF2B5EF4-FFF2-40B4-BE49-F238E27FC236}">
                <a16:creationId xmlns:a16="http://schemas.microsoft.com/office/drawing/2014/main" id="{7762054E-E916-90B3-A699-1F7824505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868" y="2073975"/>
            <a:ext cx="1291896" cy="37781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83765EE-4EC0-E5EE-8E61-E30D8A8AD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0610" y="2073975"/>
            <a:ext cx="1085400" cy="37781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EC08D1-6D34-EAB3-7FED-9F3A4603A33F}"/>
              </a:ext>
            </a:extLst>
          </p:cNvPr>
          <p:cNvSpPr txBox="1"/>
          <p:nvPr/>
        </p:nvSpPr>
        <p:spPr>
          <a:xfrm>
            <a:off x="7097994" y="5821201"/>
            <a:ext cx="1723644" cy="1477328"/>
          </a:xfrm>
          <a:prstGeom prst="rect">
            <a:avLst/>
          </a:prstGeom>
          <a:noFill/>
        </p:spPr>
        <p:txBody>
          <a:bodyPr wrap="square">
            <a:spAutoFit/>
          </a:bodyPr>
          <a:lstStyle/>
          <a:p>
            <a:pPr algn="ctr" rtl="0">
              <a:buNone/>
            </a:pPr>
            <a:r>
              <a:rPr lang="en-US" sz="1800" b="0" i="0" u="none" strike="noStrike" dirty="0">
                <a:solidFill>
                  <a:schemeClr val="bg1"/>
                </a:solidFill>
                <a:effectLst/>
                <a:latin typeface="Calibri" panose="020F0502020204030204" pitchFamily="34" charset="0"/>
              </a:rPr>
              <a:t>C-14 Lipid courtesy of CHARMM-GUI</a:t>
            </a:r>
            <a:endParaRPr lang="en-US" b="0" dirty="0">
              <a:solidFill>
                <a:schemeClr val="bg1"/>
              </a:solidFill>
              <a:effectLst/>
            </a:endParaRPr>
          </a:p>
          <a:p>
            <a:pPr>
              <a:buNone/>
            </a:pPr>
            <a:br>
              <a:rPr lang="en-US" dirty="0"/>
            </a:br>
            <a:endParaRPr lang="en-US" dirty="0"/>
          </a:p>
        </p:txBody>
      </p:sp>
      <p:sp>
        <p:nvSpPr>
          <p:cNvPr id="15" name="TextBox 14">
            <a:extLst>
              <a:ext uri="{FF2B5EF4-FFF2-40B4-BE49-F238E27FC236}">
                <a16:creationId xmlns:a16="http://schemas.microsoft.com/office/drawing/2014/main" id="{C410D74A-473E-7A4E-DAE0-8D463DAAEF94}"/>
              </a:ext>
            </a:extLst>
          </p:cNvPr>
          <p:cNvSpPr txBox="1"/>
          <p:nvPr/>
        </p:nvSpPr>
        <p:spPr>
          <a:xfrm>
            <a:off x="9069005" y="5821201"/>
            <a:ext cx="1828609" cy="1477328"/>
          </a:xfrm>
          <a:prstGeom prst="rect">
            <a:avLst/>
          </a:prstGeom>
          <a:noFill/>
        </p:spPr>
        <p:txBody>
          <a:bodyPr wrap="square">
            <a:spAutoFit/>
          </a:bodyPr>
          <a:lstStyle/>
          <a:p>
            <a:pPr algn="ctr" rtl="0">
              <a:buNone/>
            </a:pPr>
            <a:r>
              <a:rPr lang="en-US" sz="1800" b="0" i="0" u="none" strike="noStrike" dirty="0">
                <a:solidFill>
                  <a:schemeClr val="bg1"/>
                </a:solidFill>
                <a:effectLst/>
                <a:latin typeface="Calibri" panose="020F0502020204030204" pitchFamily="34" charset="0"/>
              </a:rPr>
              <a:t>C-18 Lipid courtesy of CHARMM-GUI</a:t>
            </a:r>
            <a:endParaRPr lang="en-US" b="0" dirty="0">
              <a:solidFill>
                <a:schemeClr val="bg1"/>
              </a:solidFill>
              <a:effectLst/>
            </a:endParaRPr>
          </a:p>
          <a:p>
            <a:pPr>
              <a:buNone/>
            </a:pPr>
            <a:br>
              <a:rPr lang="en-US" dirty="0"/>
            </a:br>
            <a:endParaRPr lang="en-US" dirty="0"/>
          </a:p>
        </p:txBody>
      </p:sp>
    </p:spTree>
    <p:extLst>
      <p:ext uri="{BB962C8B-B14F-4D97-AF65-F5344CB8AC3E}">
        <p14:creationId xmlns:p14="http://schemas.microsoft.com/office/powerpoint/2010/main" val="107360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3CAC-EBD9-020F-EE43-3241EFE34E11}"/>
              </a:ext>
            </a:extLst>
          </p:cNvPr>
          <p:cNvSpPr>
            <a:spLocks noGrp="1"/>
          </p:cNvSpPr>
          <p:nvPr>
            <p:ph type="title"/>
          </p:nvPr>
        </p:nvSpPr>
        <p:spPr/>
        <p:txBody>
          <a:bodyPr/>
          <a:lstStyle/>
          <a:p>
            <a:r>
              <a:rPr lang="en-US" dirty="0"/>
              <a:t>Results - RMSD</a:t>
            </a:r>
          </a:p>
        </p:txBody>
      </p:sp>
      <p:sp>
        <p:nvSpPr>
          <p:cNvPr id="3" name="Subtitle 2">
            <a:extLst>
              <a:ext uri="{FF2B5EF4-FFF2-40B4-BE49-F238E27FC236}">
                <a16:creationId xmlns:a16="http://schemas.microsoft.com/office/drawing/2014/main" id="{61B1020C-4D5C-B3F1-D4AB-83C8240EB0AE}"/>
              </a:ext>
            </a:extLst>
          </p:cNvPr>
          <p:cNvSpPr>
            <a:spLocks noGrp="1"/>
          </p:cNvSpPr>
          <p:nvPr>
            <p:ph type="subTitle" idx="1"/>
          </p:nvPr>
        </p:nvSpPr>
        <p:spPr/>
        <p:txBody>
          <a:bodyPr/>
          <a:lstStyle/>
          <a:p>
            <a:r>
              <a:rPr lang="en-US" sz="1800" spc="0" dirty="0">
                <a:latin typeface="+mn-lt"/>
              </a:rPr>
              <a:t>R</a:t>
            </a:r>
            <a:r>
              <a:rPr lang="en-US" sz="1800" cap="none" spc="0" dirty="0">
                <a:latin typeface="+mn-lt"/>
              </a:rPr>
              <a:t>oot Mean Square Deviation: the deviation of a structure from a reference (original) structure over time.</a:t>
            </a:r>
          </a:p>
          <a:p>
            <a:r>
              <a:rPr lang="en-US" sz="1800" cap="none" spc="0" dirty="0">
                <a:latin typeface="+mn-lt"/>
              </a:rPr>
              <a:t>Y-axis in nanometers (nm)</a:t>
            </a:r>
          </a:p>
          <a:p>
            <a:r>
              <a:rPr lang="en-US" sz="1800" cap="none" spc="0" dirty="0">
                <a:latin typeface="+mn-lt"/>
              </a:rPr>
              <a:t>X-axis in nanoseconds (ns)</a:t>
            </a:r>
            <a:endParaRPr lang="en-US" sz="1800" spc="0" dirty="0">
              <a:latin typeface="+mn-lt"/>
            </a:endParaRPr>
          </a:p>
        </p:txBody>
      </p:sp>
    </p:spTree>
    <p:extLst>
      <p:ext uri="{BB962C8B-B14F-4D97-AF65-F5344CB8AC3E}">
        <p14:creationId xmlns:p14="http://schemas.microsoft.com/office/powerpoint/2010/main" val="423212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MSD Plot of C-14 phospholipid at 30 degrees Celsius&#10;">
            <a:extLst>
              <a:ext uri="{FF2B5EF4-FFF2-40B4-BE49-F238E27FC236}">
                <a16:creationId xmlns:a16="http://schemas.microsoft.com/office/drawing/2014/main" id="{D0D514B4-BB78-F29E-B22F-C733A6F2D233}"/>
              </a:ext>
            </a:extLst>
          </p:cNvPr>
          <p:cNvPicPr>
            <a:picLocks noChangeAspect="1"/>
          </p:cNvPicPr>
          <p:nvPr/>
        </p:nvPicPr>
        <p:blipFill>
          <a:blip r:embed="rId3"/>
          <a:stretch>
            <a:fillRect/>
          </a:stretch>
        </p:blipFill>
        <p:spPr>
          <a:xfrm>
            <a:off x="11810" y="1183957"/>
            <a:ext cx="5985309" cy="4889885"/>
          </a:xfrm>
          <a:prstGeom prst="rect">
            <a:avLst/>
          </a:prstGeom>
        </p:spPr>
      </p:pic>
      <p:sp>
        <p:nvSpPr>
          <p:cNvPr id="5" name="TextBox 4">
            <a:extLst>
              <a:ext uri="{FF2B5EF4-FFF2-40B4-BE49-F238E27FC236}">
                <a16:creationId xmlns:a16="http://schemas.microsoft.com/office/drawing/2014/main" id="{3B9696FD-966C-598E-9DB5-299B02DF3F9A}"/>
              </a:ext>
            </a:extLst>
          </p:cNvPr>
          <p:cNvSpPr txBox="1"/>
          <p:nvPr/>
        </p:nvSpPr>
        <p:spPr>
          <a:xfrm>
            <a:off x="125566" y="6293454"/>
            <a:ext cx="5757795" cy="369332"/>
          </a:xfrm>
          <a:prstGeom prst="rect">
            <a:avLst/>
          </a:prstGeom>
          <a:noFill/>
        </p:spPr>
        <p:txBody>
          <a:bodyPr wrap="none" rtlCol="0">
            <a:spAutoFit/>
          </a:bodyPr>
          <a:lstStyle/>
          <a:p>
            <a:r>
              <a:rPr lang="en-US" dirty="0">
                <a:solidFill>
                  <a:schemeClr val="bg1"/>
                </a:solidFill>
                <a:highlight>
                  <a:srgbClr val="000000"/>
                </a:highlight>
              </a:rPr>
              <a:t>RMSD Plot of C-14 phospholipid at 30 degrees Celsius</a:t>
            </a:r>
          </a:p>
        </p:txBody>
      </p:sp>
      <p:pic>
        <p:nvPicPr>
          <p:cNvPr id="7" name="Picture 6" descr="A graph showing a number of blue lines&#10;&#10;AI-generated content may be incorrect.">
            <a:extLst>
              <a:ext uri="{FF2B5EF4-FFF2-40B4-BE49-F238E27FC236}">
                <a16:creationId xmlns:a16="http://schemas.microsoft.com/office/drawing/2014/main" id="{30426837-7D56-EDB8-4BCA-11C0F25C052A}"/>
              </a:ext>
            </a:extLst>
          </p:cNvPr>
          <p:cNvPicPr>
            <a:picLocks noChangeAspect="1"/>
          </p:cNvPicPr>
          <p:nvPr/>
        </p:nvPicPr>
        <p:blipFill>
          <a:blip r:embed="rId4"/>
          <a:stretch>
            <a:fillRect/>
          </a:stretch>
        </p:blipFill>
        <p:spPr>
          <a:xfrm>
            <a:off x="6096000" y="1183956"/>
            <a:ext cx="6084190" cy="4889886"/>
          </a:xfrm>
          <a:prstGeom prst="rect">
            <a:avLst/>
          </a:prstGeom>
        </p:spPr>
      </p:pic>
      <p:sp>
        <p:nvSpPr>
          <p:cNvPr id="8" name="TextBox 7">
            <a:extLst>
              <a:ext uri="{FF2B5EF4-FFF2-40B4-BE49-F238E27FC236}">
                <a16:creationId xmlns:a16="http://schemas.microsoft.com/office/drawing/2014/main" id="{77930B1E-D516-BBAB-4CBF-CAD5FF71D61D}"/>
              </a:ext>
            </a:extLst>
          </p:cNvPr>
          <p:cNvSpPr txBox="1"/>
          <p:nvPr/>
        </p:nvSpPr>
        <p:spPr>
          <a:xfrm>
            <a:off x="6308641" y="6293454"/>
            <a:ext cx="5757795" cy="369332"/>
          </a:xfrm>
          <a:prstGeom prst="rect">
            <a:avLst/>
          </a:prstGeom>
          <a:noFill/>
        </p:spPr>
        <p:txBody>
          <a:bodyPr wrap="none" rtlCol="0">
            <a:spAutoFit/>
          </a:bodyPr>
          <a:lstStyle/>
          <a:p>
            <a:r>
              <a:rPr lang="en-US" dirty="0">
                <a:solidFill>
                  <a:schemeClr val="bg1"/>
                </a:solidFill>
                <a:highlight>
                  <a:srgbClr val="000000"/>
                </a:highlight>
              </a:rPr>
              <a:t>RMSD Plot of C-14 phospholipid at 10 degrees Celsius</a:t>
            </a:r>
          </a:p>
        </p:txBody>
      </p:sp>
      <p:sp>
        <p:nvSpPr>
          <p:cNvPr id="9" name="TextBox 8">
            <a:extLst>
              <a:ext uri="{FF2B5EF4-FFF2-40B4-BE49-F238E27FC236}">
                <a16:creationId xmlns:a16="http://schemas.microsoft.com/office/drawing/2014/main" id="{A6D06ECE-BE24-66DF-7C06-4929E3442FDF}"/>
              </a:ext>
            </a:extLst>
          </p:cNvPr>
          <p:cNvSpPr txBox="1"/>
          <p:nvPr/>
        </p:nvSpPr>
        <p:spPr>
          <a:xfrm>
            <a:off x="2772678" y="196988"/>
            <a:ext cx="6448881" cy="584775"/>
          </a:xfrm>
          <a:prstGeom prst="rect">
            <a:avLst/>
          </a:prstGeom>
          <a:noFill/>
        </p:spPr>
        <p:txBody>
          <a:bodyPr wrap="none" rtlCol="0">
            <a:spAutoFit/>
          </a:bodyPr>
          <a:lstStyle/>
          <a:p>
            <a:r>
              <a:rPr lang="en-US" sz="3200" dirty="0">
                <a:solidFill>
                  <a:schemeClr val="bg1"/>
                </a:solidFill>
                <a:highlight>
                  <a:srgbClr val="000000"/>
                </a:highlight>
              </a:rPr>
              <a:t>RMSD Plots of C-14 Phospholipids</a:t>
            </a:r>
          </a:p>
        </p:txBody>
      </p:sp>
    </p:spTree>
    <p:extLst>
      <p:ext uri="{BB962C8B-B14F-4D97-AF65-F5344CB8AC3E}">
        <p14:creationId xmlns:p14="http://schemas.microsoft.com/office/powerpoint/2010/main" val="276349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A9F448-2DE4-2768-5F49-B36E52A5F0A7}"/>
              </a:ext>
            </a:extLst>
          </p:cNvPr>
          <p:cNvSpPr txBox="1"/>
          <p:nvPr/>
        </p:nvSpPr>
        <p:spPr>
          <a:xfrm>
            <a:off x="2772678" y="196988"/>
            <a:ext cx="6448881" cy="584775"/>
          </a:xfrm>
          <a:prstGeom prst="rect">
            <a:avLst/>
          </a:prstGeom>
          <a:noFill/>
        </p:spPr>
        <p:txBody>
          <a:bodyPr wrap="none" rtlCol="0">
            <a:spAutoFit/>
          </a:bodyPr>
          <a:lstStyle/>
          <a:p>
            <a:r>
              <a:rPr lang="en-US" sz="3200" dirty="0">
                <a:solidFill>
                  <a:schemeClr val="bg1"/>
                </a:solidFill>
                <a:highlight>
                  <a:srgbClr val="000000"/>
                </a:highlight>
              </a:rPr>
              <a:t>RMSD Plots of C-18 Phospholipids</a:t>
            </a:r>
          </a:p>
        </p:txBody>
      </p:sp>
      <p:sp>
        <p:nvSpPr>
          <p:cNvPr id="6" name="TextBox 5">
            <a:extLst>
              <a:ext uri="{FF2B5EF4-FFF2-40B4-BE49-F238E27FC236}">
                <a16:creationId xmlns:a16="http://schemas.microsoft.com/office/drawing/2014/main" id="{2EFFE8AB-4868-F94C-6B98-A8E48E6DBA16}"/>
              </a:ext>
            </a:extLst>
          </p:cNvPr>
          <p:cNvSpPr txBox="1"/>
          <p:nvPr/>
        </p:nvSpPr>
        <p:spPr>
          <a:xfrm>
            <a:off x="125566" y="6293454"/>
            <a:ext cx="5757795" cy="369332"/>
          </a:xfrm>
          <a:prstGeom prst="rect">
            <a:avLst/>
          </a:prstGeom>
          <a:noFill/>
        </p:spPr>
        <p:txBody>
          <a:bodyPr wrap="none" rtlCol="0">
            <a:spAutoFit/>
          </a:bodyPr>
          <a:lstStyle/>
          <a:p>
            <a:r>
              <a:rPr lang="en-US" dirty="0">
                <a:solidFill>
                  <a:schemeClr val="bg1"/>
                </a:solidFill>
                <a:highlight>
                  <a:srgbClr val="000000"/>
                </a:highlight>
              </a:rPr>
              <a:t>RMSD Plot of C-18 phospholipid at 30 degrees Celsius</a:t>
            </a:r>
          </a:p>
        </p:txBody>
      </p:sp>
      <p:sp>
        <p:nvSpPr>
          <p:cNvPr id="7" name="TextBox 6">
            <a:extLst>
              <a:ext uri="{FF2B5EF4-FFF2-40B4-BE49-F238E27FC236}">
                <a16:creationId xmlns:a16="http://schemas.microsoft.com/office/drawing/2014/main" id="{88D872DE-C4FF-28F9-C27A-14F54F12BDB1}"/>
              </a:ext>
            </a:extLst>
          </p:cNvPr>
          <p:cNvSpPr txBox="1"/>
          <p:nvPr/>
        </p:nvSpPr>
        <p:spPr>
          <a:xfrm>
            <a:off x="6308641" y="6293454"/>
            <a:ext cx="5757795" cy="369332"/>
          </a:xfrm>
          <a:prstGeom prst="rect">
            <a:avLst/>
          </a:prstGeom>
          <a:noFill/>
        </p:spPr>
        <p:txBody>
          <a:bodyPr wrap="none" rtlCol="0">
            <a:spAutoFit/>
          </a:bodyPr>
          <a:lstStyle/>
          <a:p>
            <a:r>
              <a:rPr lang="en-US" dirty="0">
                <a:solidFill>
                  <a:schemeClr val="bg1"/>
                </a:solidFill>
                <a:highlight>
                  <a:srgbClr val="000000"/>
                </a:highlight>
              </a:rPr>
              <a:t>RMSD Plot of C-18 phospholipid at 10 degrees Celsius</a:t>
            </a:r>
          </a:p>
        </p:txBody>
      </p:sp>
      <p:pic>
        <p:nvPicPr>
          <p:cNvPr id="9" name="Picture 8" descr="A graph with blue lines&#10;&#10;AI-generated content may be incorrect.">
            <a:extLst>
              <a:ext uri="{FF2B5EF4-FFF2-40B4-BE49-F238E27FC236}">
                <a16:creationId xmlns:a16="http://schemas.microsoft.com/office/drawing/2014/main" id="{048CD0D2-F5C7-2168-E2A6-5AB9DDEC1C34}"/>
              </a:ext>
            </a:extLst>
          </p:cNvPr>
          <p:cNvPicPr>
            <a:picLocks noChangeAspect="1"/>
          </p:cNvPicPr>
          <p:nvPr/>
        </p:nvPicPr>
        <p:blipFill>
          <a:blip r:embed="rId2"/>
          <a:stretch>
            <a:fillRect/>
          </a:stretch>
        </p:blipFill>
        <p:spPr>
          <a:xfrm>
            <a:off x="-24621" y="1243584"/>
            <a:ext cx="6027836" cy="4817745"/>
          </a:xfrm>
          <a:prstGeom prst="rect">
            <a:avLst/>
          </a:prstGeom>
        </p:spPr>
      </p:pic>
      <p:pic>
        <p:nvPicPr>
          <p:cNvPr id="11" name="Picture 10" descr="A graph with blue lines&#10;&#10;AI-generated content may be incorrect.">
            <a:extLst>
              <a:ext uri="{FF2B5EF4-FFF2-40B4-BE49-F238E27FC236}">
                <a16:creationId xmlns:a16="http://schemas.microsoft.com/office/drawing/2014/main" id="{F21AD8AD-19CC-1844-5474-C3EE5FE96688}"/>
              </a:ext>
            </a:extLst>
          </p:cNvPr>
          <p:cNvPicPr>
            <a:picLocks noChangeAspect="1"/>
          </p:cNvPicPr>
          <p:nvPr/>
        </p:nvPicPr>
        <p:blipFill>
          <a:blip r:embed="rId3"/>
          <a:stretch>
            <a:fillRect/>
          </a:stretch>
        </p:blipFill>
        <p:spPr>
          <a:xfrm>
            <a:off x="6188786" y="1243584"/>
            <a:ext cx="5974453" cy="4817745"/>
          </a:xfrm>
          <a:prstGeom prst="rect">
            <a:avLst/>
          </a:prstGeom>
        </p:spPr>
      </p:pic>
    </p:spTree>
    <p:extLst>
      <p:ext uri="{BB962C8B-B14F-4D97-AF65-F5344CB8AC3E}">
        <p14:creationId xmlns:p14="http://schemas.microsoft.com/office/powerpoint/2010/main" val="380883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187E-A291-AE77-A430-AAD050456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C49BE-04CC-C340-E423-422A1D81EE85}"/>
              </a:ext>
            </a:extLst>
          </p:cNvPr>
          <p:cNvSpPr>
            <a:spLocks noGrp="1"/>
          </p:cNvSpPr>
          <p:nvPr>
            <p:ph type="title"/>
          </p:nvPr>
        </p:nvSpPr>
        <p:spPr/>
        <p:txBody>
          <a:bodyPr/>
          <a:lstStyle/>
          <a:p>
            <a:r>
              <a:rPr lang="en-US" dirty="0"/>
              <a:t>Results - Gyration</a:t>
            </a:r>
          </a:p>
        </p:txBody>
      </p:sp>
      <p:sp>
        <p:nvSpPr>
          <p:cNvPr id="3" name="Subtitle 2">
            <a:extLst>
              <a:ext uri="{FF2B5EF4-FFF2-40B4-BE49-F238E27FC236}">
                <a16:creationId xmlns:a16="http://schemas.microsoft.com/office/drawing/2014/main" id="{AAF381C2-68ED-721C-7391-8B167661DFC4}"/>
              </a:ext>
            </a:extLst>
          </p:cNvPr>
          <p:cNvSpPr>
            <a:spLocks noGrp="1"/>
          </p:cNvSpPr>
          <p:nvPr>
            <p:ph type="subTitle" idx="1"/>
          </p:nvPr>
        </p:nvSpPr>
        <p:spPr/>
        <p:txBody>
          <a:bodyPr/>
          <a:lstStyle/>
          <a:p>
            <a:r>
              <a:rPr lang="en-US" sz="1800" spc="0" dirty="0">
                <a:latin typeface="+mn-lt"/>
              </a:rPr>
              <a:t>G</a:t>
            </a:r>
            <a:r>
              <a:rPr lang="en-US" sz="1800" cap="none" spc="0" dirty="0">
                <a:latin typeface="+mn-lt"/>
              </a:rPr>
              <a:t>yration plot: visualizes the radius of gyration of the system</a:t>
            </a:r>
          </a:p>
          <a:p>
            <a:r>
              <a:rPr lang="en-US" sz="1800" cap="none" spc="0" dirty="0">
                <a:latin typeface="+mn-lt"/>
              </a:rPr>
              <a:t>Radius of gyration: the average distance of a system's atoms from their center of mass.</a:t>
            </a:r>
          </a:p>
          <a:p>
            <a:r>
              <a:rPr lang="en-US" sz="1800" cap="none" spc="0" dirty="0">
                <a:latin typeface="+mn-lt"/>
              </a:rPr>
              <a:t>Y-axis in nanometers (nm)</a:t>
            </a:r>
          </a:p>
          <a:p>
            <a:r>
              <a:rPr lang="en-US" sz="1800" cap="none" spc="0" dirty="0">
                <a:latin typeface="+mn-lt"/>
              </a:rPr>
              <a:t>X-axis in picoseconds (</a:t>
            </a:r>
            <a:r>
              <a:rPr lang="en-US" sz="1800" cap="none" spc="0" dirty="0" err="1">
                <a:latin typeface="+mn-lt"/>
              </a:rPr>
              <a:t>ps</a:t>
            </a:r>
            <a:r>
              <a:rPr lang="en-US" sz="1800" cap="none" spc="0" dirty="0">
                <a:latin typeface="+mn-lt"/>
              </a:rPr>
              <a:t>)</a:t>
            </a:r>
            <a:endParaRPr lang="en-US" sz="1800" spc="0" dirty="0">
              <a:latin typeface="+mn-lt"/>
            </a:endParaRPr>
          </a:p>
        </p:txBody>
      </p:sp>
    </p:spTree>
    <p:extLst>
      <p:ext uri="{BB962C8B-B14F-4D97-AF65-F5344CB8AC3E}">
        <p14:creationId xmlns:p14="http://schemas.microsoft.com/office/powerpoint/2010/main" val="101556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1F979-CAD7-2E76-22F0-61F656EEE03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93399DC-E074-B247-63D5-FD93C3DD44FF}"/>
              </a:ext>
            </a:extLst>
          </p:cNvPr>
          <p:cNvSpPr txBox="1"/>
          <p:nvPr/>
        </p:nvSpPr>
        <p:spPr>
          <a:xfrm>
            <a:off x="125566" y="6293454"/>
            <a:ext cx="5967724" cy="369332"/>
          </a:xfrm>
          <a:prstGeom prst="rect">
            <a:avLst/>
          </a:prstGeom>
          <a:noFill/>
        </p:spPr>
        <p:txBody>
          <a:bodyPr wrap="none" rtlCol="0">
            <a:spAutoFit/>
          </a:bodyPr>
          <a:lstStyle/>
          <a:p>
            <a:r>
              <a:rPr lang="en-US" dirty="0">
                <a:solidFill>
                  <a:schemeClr val="bg1"/>
                </a:solidFill>
                <a:highlight>
                  <a:srgbClr val="000000"/>
                </a:highlight>
              </a:rPr>
              <a:t>Gyration Plot of C-14 phospholipid at 30 degrees Celsius</a:t>
            </a:r>
          </a:p>
        </p:txBody>
      </p:sp>
      <p:sp>
        <p:nvSpPr>
          <p:cNvPr id="8" name="TextBox 7">
            <a:extLst>
              <a:ext uri="{FF2B5EF4-FFF2-40B4-BE49-F238E27FC236}">
                <a16:creationId xmlns:a16="http://schemas.microsoft.com/office/drawing/2014/main" id="{64D3099E-6AE6-4A4A-7A71-23717A6BE40E}"/>
              </a:ext>
            </a:extLst>
          </p:cNvPr>
          <p:cNvSpPr txBox="1"/>
          <p:nvPr/>
        </p:nvSpPr>
        <p:spPr>
          <a:xfrm>
            <a:off x="6308641" y="6293454"/>
            <a:ext cx="5967724" cy="369332"/>
          </a:xfrm>
          <a:prstGeom prst="rect">
            <a:avLst/>
          </a:prstGeom>
          <a:noFill/>
        </p:spPr>
        <p:txBody>
          <a:bodyPr wrap="none" rtlCol="0">
            <a:spAutoFit/>
          </a:bodyPr>
          <a:lstStyle/>
          <a:p>
            <a:r>
              <a:rPr lang="en-US" dirty="0">
                <a:solidFill>
                  <a:schemeClr val="bg1"/>
                </a:solidFill>
                <a:highlight>
                  <a:srgbClr val="000000"/>
                </a:highlight>
              </a:rPr>
              <a:t>Gyration Plot of C-14 phospholipid at 10 degrees Celsius</a:t>
            </a:r>
          </a:p>
        </p:txBody>
      </p:sp>
      <p:sp>
        <p:nvSpPr>
          <p:cNvPr id="9" name="TextBox 8">
            <a:extLst>
              <a:ext uri="{FF2B5EF4-FFF2-40B4-BE49-F238E27FC236}">
                <a16:creationId xmlns:a16="http://schemas.microsoft.com/office/drawing/2014/main" id="{73AD0AAA-05AA-8D88-763F-8F7B50F2328D}"/>
              </a:ext>
            </a:extLst>
          </p:cNvPr>
          <p:cNvSpPr txBox="1"/>
          <p:nvPr/>
        </p:nvSpPr>
        <p:spPr>
          <a:xfrm>
            <a:off x="2772678" y="196988"/>
            <a:ext cx="6820970" cy="584775"/>
          </a:xfrm>
          <a:prstGeom prst="rect">
            <a:avLst/>
          </a:prstGeom>
          <a:noFill/>
        </p:spPr>
        <p:txBody>
          <a:bodyPr wrap="none" rtlCol="0">
            <a:spAutoFit/>
          </a:bodyPr>
          <a:lstStyle/>
          <a:p>
            <a:r>
              <a:rPr lang="en-US" sz="3200" dirty="0">
                <a:solidFill>
                  <a:schemeClr val="bg1"/>
                </a:solidFill>
                <a:highlight>
                  <a:srgbClr val="000000"/>
                </a:highlight>
              </a:rPr>
              <a:t>Gyration Plots of C-14 Phospholipids</a:t>
            </a:r>
          </a:p>
        </p:txBody>
      </p:sp>
      <p:pic>
        <p:nvPicPr>
          <p:cNvPr id="3" name="Picture 2" descr="A graph with blue lines&#10;&#10;AI-generated content may be incorrect.">
            <a:extLst>
              <a:ext uri="{FF2B5EF4-FFF2-40B4-BE49-F238E27FC236}">
                <a16:creationId xmlns:a16="http://schemas.microsoft.com/office/drawing/2014/main" id="{75DF1624-33D9-B4B7-DC72-C2FDD4179600}"/>
              </a:ext>
            </a:extLst>
          </p:cNvPr>
          <p:cNvPicPr>
            <a:picLocks noChangeAspect="1"/>
          </p:cNvPicPr>
          <p:nvPr/>
        </p:nvPicPr>
        <p:blipFill>
          <a:blip r:embed="rId3"/>
          <a:stretch>
            <a:fillRect/>
          </a:stretch>
        </p:blipFill>
        <p:spPr>
          <a:xfrm>
            <a:off x="0" y="1275842"/>
            <a:ext cx="6093290" cy="4827588"/>
          </a:xfrm>
          <a:prstGeom prst="rect">
            <a:avLst/>
          </a:prstGeom>
        </p:spPr>
      </p:pic>
      <p:pic>
        <p:nvPicPr>
          <p:cNvPr id="10" name="Picture 9" descr="A graph showing a number of numbers&#10;&#10;AI-generated content may be incorrect.">
            <a:extLst>
              <a:ext uri="{FF2B5EF4-FFF2-40B4-BE49-F238E27FC236}">
                <a16:creationId xmlns:a16="http://schemas.microsoft.com/office/drawing/2014/main" id="{6D8558A1-2536-7C0F-C01C-C2AA6C218883}"/>
              </a:ext>
            </a:extLst>
          </p:cNvPr>
          <p:cNvPicPr>
            <a:picLocks noChangeAspect="1"/>
          </p:cNvPicPr>
          <p:nvPr/>
        </p:nvPicPr>
        <p:blipFill>
          <a:blip r:embed="rId4"/>
          <a:stretch>
            <a:fillRect/>
          </a:stretch>
        </p:blipFill>
        <p:spPr>
          <a:xfrm>
            <a:off x="6109911" y="1275843"/>
            <a:ext cx="6082089" cy="4827588"/>
          </a:xfrm>
          <a:prstGeom prst="rect">
            <a:avLst/>
          </a:prstGeom>
        </p:spPr>
      </p:pic>
    </p:spTree>
    <p:extLst>
      <p:ext uri="{BB962C8B-B14F-4D97-AF65-F5344CB8AC3E}">
        <p14:creationId xmlns:p14="http://schemas.microsoft.com/office/powerpoint/2010/main" val="6076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9E56B-5109-8F1D-DCDA-2CB41140E14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9933C4D-E5C3-ABB6-16F9-2CA5DB4A8D8E}"/>
              </a:ext>
            </a:extLst>
          </p:cNvPr>
          <p:cNvSpPr txBox="1"/>
          <p:nvPr/>
        </p:nvSpPr>
        <p:spPr>
          <a:xfrm>
            <a:off x="2772678" y="196988"/>
            <a:ext cx="6820970" cy="584775"/>
          </a:xfrm>
          <a:prstGeom prst="rect">
            <a:avLst/>
          </a:prstGeom>
          <a:noFill/>
        </p:spPr>
        <p:txBody>
          <a:bodyPr wrap="none" rtlCol="0">
            <a:spAutoFit/>
          </a:bodyPr>
          <a:lstStyle/>
          <a:p>
            <a:r>
              <a:rPr lang="en-US" sz="3200" dirty="0">
                <a:solidFill>
                  <a:schemeClr val="bg1"/>
                </a:solidFill>
                <a:highlight>
                  <a:srgbClr val="000000"/>
                </a:highlight>
              </a:rPr>
              <a:t>Gyration Plots of C-18 Phospholipids</a:t>
            </a:r>
          </a:p>
        </p:txBody>
      </p:sp>
      <p:sp>
        <p:nvSpPr>
          <p:cNvPr id="6" name="TextBox 5">
            <a:extLst>
              <a:ext uri="{FF2B5EF4-FFF2-40B4-BE49-F238E27FC236}">
                <a16:creationId xmlns:a16="http://schemas.microsoft.com/office/drawing/2014/main" id="{31673490-2051-6375-B9FC-0A3E3FDEE544}"/>
              </a:ext>
            </a:extLst>
          </p:cNvPr>
          <p:cNvSpPr txBox="1"/>
          <p:nvPr/>
        </p:nvSpPr>
        <p:spPr>
          <a:xfrm>
            <a:off x="125566" y="6293454"/>
            <a:ext cx="5967724" cy="369332"/>
          </a:xfrm>
          <a:prstGeom prst="rect">
            <a:avLst/>
          </a:prstGeom>
          <a:noFill/>
        </p:spPr>
        <p:txBody>
          <a:bodyPr wrap="none" rtlCol="0">
            <a:spAutoFit/>
          </a:bodyPr>
          <a:lstStyle/>
          <a:p>
            <a:r>
              <a:rPr lang="en-US" dirty="0">
                <a:solidFill>
                  <a:schemeClr val="bg1"/>
                </a:solidFill>
                <a:highlight>
                  <a:srgbClr val="000000"/>
                </a:highlight>
              </a:rPr>
              <a:t>Gyration Plot of C-18 phospholipid at 30 degrees Celsius</a:t>
            </a:r>
          </a:p>
        </p:txBody>
      </p:sp>
      <p:sp>
        <p:nvSpPr>
          <p:cNvPr id="7" name="TextBox 6">
            <a:extLst>
              <a:ext uri="{FF2B5EF4-FFF2-40B4-BE49-F238E27FC236}">
                <a16:creationId xmlns:a16="http://schemas.microsoft.com/office/drawing/2014/main" id="{7B8E0D59-66AA-A87C-C425-D07816926D78}"/>
              </a:ext>
            </a:extLst>
          </p:cNvPr>
          <p:cNvSpPr txBox="1"/>
          <p:nvPr/>
        </p:nvSpPr>
        <p:spPr>
          <a:xfrm>
            <a:off x="6308641" y="6293454"/>
            <a:ext cx="5967724" cy="369332"/>
          </a:xfrm>
          <a:prstGeom prst="rect">
            <a:avLst/>
          </a:prstGeom>
          <a:noFill/>
        </p:spPr>
        <p:txBody>
          <a:bodyPr wrap="none" rtlCol="0">
            <a:spAutoFit/>
          </a:bodyPr>
          <a:lstStyle/>
          <a:p>
            <a:r>
              <a:rPr lang="en-US" dirty="0">
                <a:solidFill>
                  <a:schemeClr val="bg1"/>
                </a:solidFill>
                <a:highlight>
                  <a:srgbClr val="000000"/>
                </a:highlight>
              </a:rPr>
              <a:t>Gyration Plot of C-18 phospholipid at 10 degrees Celsius</a:t>
            </a:r>
          </a:p>
        </p:txBody>
      </p:sp>
      <p:pic>
        <p:nvPicPr>
          <p:cNvPr id="3" name="Picture 2" descr="A graph showing a line&#10;&#10;AI-generated content may be incorrect.">
            <a:extLst>
              <a:ext uri="{FF2B5EF4-FFF2-40B4-BE49-F238E27FC236}">
                <a16:creationId xmlns:a16="http://schemas.microsoft.com/office/drawing/2014/main" id="{D928E55C-7A23-0323-F636-CBBA9D73F0C5}"/>
              </a:ext>
            </a:extLst>
          </p:cNvPr>
          <p:cNvPicPr>
            <a:picLocks noChangeAspect="1"/>
          </p:cNvPicPr>
          <p:nvPr/>
        </p:nvPicPr>
        <p:blipFill>
          <a:blip r:embed="rId3"/>
          <a:stretch>
            <a:fillRect/>
          </a:stretch>
        </p:blipFill>
        <p:spPr>
          <a:xfrm>
            <a:off x="0" y="1499616"/>
            <a:ext cx="5893713" cy="4662678"/>
          </a:xfrm>
          <a:prstGeom prst="rect">
            <a:avLst/>
          </a:prstGeom>
        </p:spPr>
      </p:pic>
      <p:pic>
        <p:nvPicPr>
          <p:cNvPr id="8" name="Picture 7">
            <a:extLst>
              <a:ext uri="{FF2B5EF4-FFF2-40B4-BE49-F238E27FC236}">
                <a16:creationId xmlns:a16="http://schemas.microsoft.com/office/drawing/2014/main" id="{0767722F-9BEA-D5E7-CDE2-C868EA9D05E3}"/>
              </a:ext>
            </a:extLst>
          </p:cNvPr>
          <p:cNvPicPr>
            <a:picLocks noChangeAspect="1"/>
          </p:cNvPicPr>
          <p:nvPr/>
        </p:nvPicPr>
        <p:blipFill>
          <a:blip r:embed="rId4"/>
          <a:stretch>
            <a:fillRect/>
          </a:stretch>
        </p:blipFill>
        <p:spPr>
          <a:xfrm>
            <a:off x="6093290" y="1514088"/>
            <a:ext cx="6098710" cy="4648206"/>
          </a:xfrm>
          <a:prstGeom prst="rect">
            <a:avLst/>
          </a:prstGeom>
        </p:spPr>
      </p:pic>
    </p:spTree>
    <p:extLst>
      <p:ext uri="{BB962C8B-B14F-4D97-AF65-F5344CB8AC3E}">
        <p14:creationId xmlns:p14="http://schemas.microsoft.com/office/powerpoint/2010/main" val="2913653338"/>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5301E-11B3-4B9D-A588-21F3C9809371}">
  <ds:schemaRefs>
    <ds:schemaRef ds:uri="http://purl.org/dc/elements/1.1/"/>
    <ds:schemaRef ds:uri="http://schemas.microsoft.com/office/2006/documentManagement/types"/>
    <ds:schemaRef ds:uri="bb5a5a11-8180-4cf2-8ab9-29a9e1c943a2"/>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4137456-21FC-4AE2-8A94-BF06CAF2EB9B}">
  <ds:schemaRefs>
    <ds:schemaRef ds:uri="http://schemas.microsoft.com/sharepoint/v3/contenttype/forms"/>
  </ds:schemaRefs>
</ds:datastoreItem>
</file>

<file path=customXml/itemProps3.xml><?xml version="1.0" encoding="utf-8"?>
<ds:datastoreItem xmlns:ds="http://schemas.openxmlformats.org/officeDocument/2006/customXml" ds:itemID="{49D37872-E950-4508-AF75-E5064F72EE84}"/>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{73718CAB-E60B-4835-BB1D-E08AE465799B}tf11936837_win32</Template>
  <TotalTime>531</TotalTime>
  <Words>1594</Words>
  <Application>Microsoft Office PowerPoint</Application>
  <PresentationFormat>Widescreen</PresentationFormat>
  <Paragraphs>129</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Nova</vt:lpstr>
      <vt:lpstr>Biome</vt:lpstr>
      <vt:lpstr>Calibri</vt:lpstr>
      <vt:lpstr>Custom</vt:lpstr>
      <vt:lpstr>Modelling phospholipid Bilayers with Day/Night temperature fluctuation</vt:lpstr>
      <vt:lpstr>Why are lipids important?</vt:lpstr>
      <vt:lpstr>Developing a Computational modelling guide as a supplement</vt:lpstr>
      <vt:lpstr>Results - RMSD</vt:lpstr>
      <vt:lpstr>PowerPoint Presentation</vt:lpstr>
      <vt:lpstr>PowerPoint Presentation</vt:lpstr>
      <vt:lpstr>Results - Gyration</vt:lpstr>
      <vt:lpstr>PowerPoint Presentation</vt:lpstr>
      <vt:lpstr>PowerPoint Presentation</vt:lpstr>
      <vt:lpstr>Discussion and conclusions</vt:lpstr>
      <vt:lpstr>acknowledgements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Boecker-Grieme (Student)</dc:creator>
  <cp:lastModifiedBy>Colin Boecker-Grieme (Student)</cp:lastModifiedBy>
  <cp:revision>2</cp:revision>
  <dcterms:created xsi:type="dcterms:W3CDTF">2025-04-04T04:29:48Z</dcterms:created>
  <dcterms:modified xsi:type="dcterms:W3CDTF">2025-04-05T04:13:48Z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